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9" r:id="rId2"/>
    <p:sldId id="256" r:id="rId3"/>
    <p:sldId id="302" r:id="rId4"/>
    <p:sldId id="303" r:id="rId5"/>
    <p:sldId id="304" r:id="rId6"/>
    <p:sldId id="305" r:id="rId7"/>
    <p:sldId id="306" r:id="rId8"/>
    <p:sldId id="307" r:id="rId9"/>
    <p:sldId id="309" r:id="rId10"/>
    <p:sldId id="308" r:id="rId11"/>
    <p:sldId id="310" r:id="rId12"/>
    <p:sldId id="311" r:id="rId13"/>
    <p:sldId id="313" r:id="rId14"/>
    <p:sldId id="314" r:id="rId15"/>
    <p:sldId id="315" r:id="rId16"/>
    <p:sldId id="317" r:id="rId17"/>
    <p:sldId id="319" r:id="rId18"/>
    <p:sldId id="318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2"/>
    <p:restoredTop sz="94694"/>
  </p:normalViewPr>
  <p:slideViewPr>
    <p:cSldViewPr snapToGrid="0">
      <p:cViewPr>
        <p:scale>
          <a:sx n="96" d="100"/>
          <a:sy n="96" d="100"/>
        </p:scale>
        <p:origin x="107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46CA8-3FA2-0042-9001-B00EF689A351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7E0B-9D69-C244-8419-6D3DF78A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6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07E0B-9D69-C244-8419-6D3DF78ADF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D16D-3F7E-F4EF-3AC0-9CC5D693D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4BB20-DD90-89CA-4E3C-79E67BED3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9934-E15E-379E-2C42-E576B41C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7373C-2338-559C-7C40-1287376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22C60-AE2F-1647-C090-1EACD411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5B60-1EF8-C69F-9F67-63BF36B1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63306-4B49-8563-C063-003FB0A6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1402-7468-F17A-EAA2-AEB4BB1A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A8E0-C43F-AC63-038A-7C287F83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28DE4-80CC-AF18-373A-5CA2B97B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03BED-6793-E86A-6C45-97607269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7CDF6-46A1-1824-0769-82752FC6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E8499-48E7-3D26-3278-8E04E35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CB7D5-8890-E9D8-66C5-CB0D6174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A408-16DA-1C20-461E-714FC3E5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458" y="1732422"/>
            <a:ext cx="3621023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D9FCB3-9B29-42A8-A735-DBF9B3C4108B}" type="datetime1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653" y="2424948"/>
            <a:ext cx="3620828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862" y="4041068"/>
            <a:ext cx="480895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582" y="4262151"/>
            <a:ext cx="291589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8373" y="0"/>
            <a:ext cx="8116009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3"/>
              <a:gd name="connsiteY0" fmla="*/ 0 h 6858000"/>
              <a:gd name="connsiteX1" fmla="*/ 8112573 w 8114953"/>
              <a:gd name="connsiteY1" fmla="*/ 0 h 6858000"/>
              <a:gd name="connsiteX2" fmla="*/ 8114953 w 8114953"/>
              <a:gd name="connsiteY2" fmla="*/ 6003673 h 6858000"/>
              <a:gd name="connsiteX3" fmla="*/ 3275459 w 8114953"/>
              <a:gd name="connsiteY3" fmla="*/ 6858000 h 6858000"/>
              <a:gd name="connsiteX4" fmla="*/ 0 w 8114953"/>
              <a:gd name="connsiteY4" fmla="*/ 6858000 h 6858000"/>
              <a:gd name="connsiteX5" fmla="*/ 1341581 w 81149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3" y="4090555"/>
                  <a:pt x="8114953" y="6003673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767" y="704850"/>
            <a:ext cx="72009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27ED-1AD4-C133-C83E-38270CA6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7542-7232-6409-74F7-FA47DFAC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281C3-794E-70A7-2002-3FCE3600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61B6-F6BD-5355-11FC-E02A808B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7C93-ED7F-7460-C54B-2AA353D3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17F0-6FFD-81FC-B883-DF42BE4D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CD29A-8620-A17F-F283-8C3FDC70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ABC2-4497-AECA-800C-E4AAD037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5FDD8-5D4D-1B3B-6908-9892F0D3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3CAE-F3DA-F886-07AD-7721BA4C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B51A-000A-3CAA-D61D-C4D97275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1222-BDAC-44FB-E59D-977FB857F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2C4D9-C6E9-CB0E-81F2-741CAB6E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7C679-82BC-6844-8957-62D8E37A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1BA67-B58E-0EAB-8562-4925E212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FE43E-A506-14F6-13AF-2997092D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5612-7287-144F-FAF0-B5DD1CBF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E3E0E-4B74-A4AA-9BBB-69ECCD0C3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777AC-42B5-1BC4-E6E9-7DA9B4E5B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1D09E-B450-4281-8750-413F422C3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658EA-34AA-D166-8039-D6EAB78E8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107BC-F56B-B236-6BDE-C299117B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8364E-4D14-784E-6F0D-FE6F4E38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24C37-8758-2A10-6467-B592E96C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F408-DD60-1567-BB0E-948C97E5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72DFA-CB3C-3D0F-6E3A-BA264F56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F9456-2475-1A5C-42E3-8535D790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B2C6E-9869-0FD4-C0AE-1A1D2EF2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DEBF1-D31D-FAF5-E043-19941843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CD0E1-CBEA-741E-B1CD-489A1382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E52AD-A059-B517-895C-1132906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52C7-23A0-FAAA-FAEB-0819C3B2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9CE4-E028-1C8A-0A89-1785B34E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9F2CB-68BA-EEE3-241C-3BB29055C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2ACE7-3593-A590-E8A7-0D18DE4C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47196-8009-1E34-6B52-ED845E7A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3A96E-C780-370E-1C33-36C4D707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6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10B8-61D2-621D-E95F-E194A152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08D67-E6B9-A689-D774-05E185598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DD946-AA51-7461-6BC8-273155B0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807F8-7C3C-B66C-0AD3-3968FADD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A9644-8CAC-56E6-C70A-3A99E831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FD64A-06D0-847D-4A9D-8A63F23D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5EAEE-12A3-5F86-7320-64771B7C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6C5F2-CC80-9D73-2BD2-C916B577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10393-613F-BDCC-890B-0AC64FC85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70A4-09AD-C44A-B8FA-8AF5EB14DF21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5D2E6-870A-EB6A-5035-ED7F4D753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CE0D8-91D0-D403-7143-95EEAD75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74F3F-1050-BF4B-9B98-A4E909D1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54" y="2215860"/>
            <a:ext cx="4448950" cy="19246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Benchside</a:t>
            </a:r>
            <a:r>
              <a:rPr lang="en-US" dirty="0"/>
              <a:t> to Bioinformatics: A Bayer Perspective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</a:t>
            </a:r>
            <a:r>
              <a:rPr lang="en-US" dirty="0">
                <a:solidFill>
                  <a:schemeClr val="bg1"/>
                </a:solidFill>
              </a:rPr>
              <a:t>Kyle Stiers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arallelogram 32"/>
          <p:cNvSpPr/>
          <p:nvPr/>
        </p:nvSpPr>
        <p:spPr bwMode="gray">
          <a:xfrm>
            <a:off x="4087025" y="-724"/>
            <a:ext cx="4032000" cy="6858724"/>
          </a:xfrm>
          <a:prstGeom prst="parallelogram">
            <a:avLst>
              <a:gd name="adj" fmla="val 32935"/>
            </a:avLst>
          </a:prstGeom>
          <a:blipFill>
            <a:blip r:embed="rId3"/>
            <a:srcRect/>
            <a:stretch>
              <a:fillRect l="-6703" r="-67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arallelogram 37"/>
          <p:cNvSpPr/>
          <p:nvPr/>
        </p:nvSpPr>
        <p:spPr bwMode="gray">
          <a:xfrm>
            <a:off x="6788616" y="-724"/>
            <a:ext cx="4032000" cy="6858724"/>
          </a:xfrm>
          <a:custGeom>
            <a:avLst/>
            <a:gdLst/>
            <a:ahLst/>
            <a:cxnLst/>
            <a:rect l="l" t="t" r="r" b="b"/>
            <a:pathLst>
              <a:path w="4032000" h="6858724">
                <a:moveTo>
                  <a:pt x="1327939" y="0"/>
                </a:moveTo>
                <a:lnTo>
                  <a:pt x="4032000" y="0"/>
                </a:lnTo>
                <a:lnTo>
                  <a:pt x="2780422" y="6464325"/>
                </a:lnTo>
                <a:lnTo>
                  <a:pt x="517853" y="6858724"/>
                </a:lnTo>
                <a:lnTo>
                  <a:pt x="0" y="6858724"/>
                </a:lnTo>
                <a:close/>
              </a:path>
            </a:pathLst>
          </a:custGeom>
          <a:blipFill>
            <a:blip r:embed="rId4"/>
            <a:srcRect/>
            <a:stretch>
              <a:fillRect l="-105929" r="-492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arallelogram 38"/>
          <p:cNvSpPr/>
          <p:nvPr/>
        </p:nvSpPr>
        <p:spPr bwMode="gray">
          <a:xfrm>
            <a:off x="9566485" y="0"/>
            <a:ext cx="2627107" cy="6464770"/>
          </a:xfrm>
          <a:custGeom>
            <a:avLst/>
            <a:gdLst/>
            <a:ahLst/>
            <a:cxnLst/>
            <a:rect l="l" t="t" r="r" b="b"/>
            <a:pathLst>
              <a:path w="2627107" h="6464770">
                <a:moveTo>
                  <a:pt x="1251664" y="0"/>
                </a:moveTo>
                <a:lnTo>
                  <a:pt x="2627107" y="0"/>
                </a:lnTo>
                <a:lnTo>
                  <a:pt x="2627107" y="6007241"/>
                </a:lnTo>
                <a:lnTo>
                  <a:pt x="2624724" y="6007241"/>
                </a:lnTo>
                <a:lnTo>
                  <a:pt x="2624723" y="6007241"/>
                </a:lnTo>
                <a:lnTo>
                  <a:pt x="0" y="6464770"/>
                </a:lnTo>
                <a:close/>
              </a:path>
            </a:pathLst>
          </a:custGeom>
          <a:blipFill>
            <a:blip r:embed="rId5"/>
            <a:srcRect/>
            <a:stretch>
              <a:fillRect l="-22293" r="-222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Connector 6"/>
          <p:cNvCxnSpPr/>
          <p:nvPr/>
        </p:nvCxnSpPr>
        <p:spPr bwMode="gray">
          <a:xfrm flipH="1">
            <a:off x="6788617" y="-724"/>
            <a:ext cx="1330409" cy="685872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 flipH="1">
            <a:off x="4087026" y="-724"/>
            <a:ext cx="1330409" cy="685872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 flipH="1">
            <a:off x="9567516" y="-724"/>
            <a:ext cx="1253994" cy="646477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8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3F706-2957-31CF-AA18-A2015108BAD5}"/>
              </a:ext>
            </a:extLst>
          </p:cNvPr>
          <p:cNvSpPr txBox="1"/>
          <p:nvPr/>
        </p:nvSpPr>
        <p:spPr>
          <a:xfrm>
            <a:off x="717176" y="663388"/>
            <a:ext cx="417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MMTF Fragment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E0A6D-5FC0-C98B-E533-4B4C4113E2DC}"/>
              </a:ext>
            </a:extLst>
          </p:cNvPr>
          <p:cNvSpPr txBox="1"/>
          <p:nvPr/>
        </p:nvSpPr>
        <p:spPr>
          <a:xfrm>
            <a:off x="6594475" y="5057948"/>
            <a:ext cx="617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github.com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KyleStiers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mmtf</a:t>
            </a:r>
            <a:r>
              <a:rPr lang="en-US" dirty="0">
                <a:solidFill>
                  <a:schemeClr val="bg1"/>
                </a:solidFill>
              </a:rPr>
              <a:t>-fragment-search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1AA8D-B3A4-18EC-9658-FD60928E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5386"/>
            <a:ext cx="5778642" cy="3337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62B94B-2D9E-3661-F857-370521F8DDF7}"/>
              </a:ext>
            </a:extLst>
          </p:cNvPr>
          <p:cNvSpPr txBox="1"/>
          <p:nvPr/>
        </p:nvSpPr>
        <p:spPr>
          <a:xfrm>
            <a:off x="717176" y="1615386"/>
            <a:ext cx="53054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Invited to MMTF Hackathon at UCSD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Learned about new MMTF file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Made a small group for the hackathon and finally got to implement my long-idealized fragment searching algorithm against the whole PDB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Went back again for the meeting in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0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3F706-2957-31CF-AA18-A2015108BAD5}"/>
              </a:ext>
            </a:extLst>
          </p:cNvPr>
          <p:cNvSpPr txBox="1"/>
          <p:nvPr/>
        </p:nvSpPr>
        <p:spPr>
          <a:xfrm>
            <a:off x="717176" y="663388"/>
            <a:ext cx="558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Semi-automating GROMACS 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2B94B-2D9E-3661-F857-370521F8DDF7}"/>
              </a:ext>
            </a:extLst>
          </p:cNvPr>
          <p:cNvSpPr txBox="1"/>
          <p:nvPr/>
        </p:nvSpPr>
        <p:spPr>
          <a:xfrm>
            <a:off x="717176" y="1615386"/>
            <a:ext cx="53054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Started to do a lot of molecular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Lots of sketchy, unreliable, hard to use websites exist to ‘automate’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Decided to write some Bash tools to automate running straightforward MD simulations with very minimal changes required from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Had a few users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D962E-1681-D457-CD08-4A081F9DD4DB}"/>
              </a:ext>
            </a:extLst>
          </p:cNvPr>
          <p:cNvSpPr txBox="1"/>
          <p:nvPr/>
        </p:nvSpPr>
        <p:spPr>
          <a:xfrm>
            <a:off x="1368206" y="5242614"/>
            <a:ext cx="3819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github.com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KyleStiers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Science_scripts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amber_wMg">
            <a:hlinkClick r:id="" action="ppaction://media"/>
            <a:extLst>
              <a:ext uri="{FF2B5EF4-FFF2-40B4-BE49-F238E27FC236}">
                <a16:creationId xmlns:a16="http://schemas.microsoft.com/office/drawing/2014/main" id="{482259F0-C73A-D0F2-D848-FBEDE6C3B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8131" y="1911368"/>
            <a:ext cx="4280283" cy="3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3F706-2957-31CF-AA18-A2015108BAD5}"/>
              </a:ext>
            </a:extLst>
          </p:cNvPr>
          <p:cNvSpPr txBox="1"/>
          <p:nvPr/>
        </p:nvSpPr>
        <p:spPr>
          <a:xfrm>
            <a:off x="717176" y="663388"/>
            <a:ext cx="4929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Many, many small projects…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2B94B-2D9E-3661-F857-370521F8DDF7}"/>
              </a:ext>
            </a:extLst>
          </p:cNvPr>
          <p:cNvSpPr txBox="1"/>
          <p:nvPr/>
        </p:nvSpPr>
        <p:spPr>
          <a:xfrm>
            <a:off x="717176" y="1615386"/>
            <a:ext cx="5511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dRama</a:t>
            </a:r>
            <a:r>
              <a:rPr lang="en-US" dirty="0">
                <a:solidFill>
                  <a:schemeClr val="bg1"/>
                </a:solidFill>
              </a:rPr>
              <a:t> (difference Ramachandran plot)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Ultralite</a:t>
            </a:r>
            <a:r>
              <a:rPr lang="en-US" dirty="0">
                <a:solidFill>
                  <a:schemeClr val="bg1"/>
                </a:solidFill>
              </a:rPr>
              <a:t> beam (stacked consensus sequence plotting)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ChromapR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Automating docking of N small molecules against a </a:t>
            </a:r>
            <a:r>
              <a:rPr lang="en-US" dirty="0" err="1">
                <a:solidFill>
                  <a:schemeClr val="bg1"/>
                </a:solidFill>
              </a:rPr>
              <a:t>pdb</a:t>
            </a:r>
            <a:r>
              <a:rPr lang="en-US" dirty="0">
                <a:solidFill>
                  <a:schemeClr val="bg1"/>
                </a:solidFill>
              </a:rPr>
              <a:t>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Automating building SAXS model and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Automated PCA of various types of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Super saturation curve plotting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Making gifs from crystallography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E3EA03-B328-87F4-47B2-1D7C5B9A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24" y="1615386"/>
            <a:ext cx="4648200" cy="4076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576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DA31D-04F9-53E9-3E89-9E5C1886FDF5}"/>
              </a:ext>
            </a:extLst>
          </p:cNvPr>
          <p:cNvSpPr txBox="1"/>
          <p:nvPr/>
        </p:nvSpPr>
        <p:spPr>
          <a:xfrm>
            <a:off x="717176" y="663388"/>
            <a:ext cx="758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The intersection of computation and biology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EF2DD-DC9F-0C87-DBB3-D0614DE8E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870" y="2360069"/>
            <a:ext cx="4098718" cy="4110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05E38B-5A99-E473-28FF-BC0E3EF6A96C}"/>
              </a:ext>
            </a:extLst>
          </p:cNvPr>
          <p:cNvSpPr txBox="1"/>
          <p:nvPr/>
        </p:nvSpPr>
        <p:spPr>
          <a:xfrm>
            <a:off x="717176" y="1615386"/>
            <a:ext cx="7194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Spent years trying to get data for this very specific analysis of dynamic information from crystal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Didn’t work as intended so had to find a way to make the data we worked so hard to get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Used principal component analysis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uncover correlated changes in 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collection of protein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Got to publish actual code!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9856C-11E3-0F9E-D648-F7101531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45" y="3592522"/>
            <a:ext cx="3158564" cy="28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BE00-D679-0E41-375A-BEC5AF80B751}"/>
              </a:ext>
            </a:extLst>
          </p:cNvPr>
          <p:cNvSpPr txBox="1"/>
          <p:nvPr/>
        </p:nvSpPr>
        <p:spPr>
          <a:xfrm>
            <a:off x="717176" y="663388"/>
            <a:ext cx="848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Transitioning to Computational Biology in the BAC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E3E1-17A2-15A8-53E9-14781710D510}"/>
              </a:ext>
            </a:extLst>
          </p:cNvPr>
          <p:cNvSpPr txBox="1"/>
          <p:nvPr/>
        </p:nvSpPr>
        <p:spPr>
          <a:xfrm>
            <a:off x="717176" y="1470779"/>
            <a:ext cx="9980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Essentially completely changed fields to genomics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Required a lot of self-study and learning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Engineering pipelines for bioinformatic processes</a:t>
            </a:r>
          </a:p>
          <a:p>
            <a:pPr lvl="2"/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very interesting hybrid of academia and industry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9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BE00-D679-0E41-375A-BEC5AF80B751}"/>
              </a:ext>
            </a:extLst>
          </p:cNvPr>
          <p:cNvSpPr txBox="1"/>
          <p:nvPr/>
        </p:nvSpPr>
        <p:spPr>
          <a:xfrm>
            <a:off x="717176" y="663388"/>
            <a:ext cx="112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Bayer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E3E1-17A2-15A8-53E9-14781710D510}"/>
              </a:ext>
            </a:extLst>
          </p:cNvPr>
          <p:cNvSpPr txBox="1"/>
          <p:nvPr/>
        </p:nvSpPr>
        <p:spPr>
          <a:xfrm>
            <a:off x="717176" y="1470779"/>
            <a:ext cx="9980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B891D-0D3B-37ED-A92B-9F309A2BBFF2}"/>
              </a:ext>
            </a:extLst>
          </p:cNvPr>
          <p:cNvSpPr txBox="1"/>
          <p:nvPr/>
        </p:nvSpPr>
        <p:spPr>
          <a:xfrm>
            <a:off x="717176" y="1470779"/>
            <a:ext cx="99801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Leveraged my background in biochemistry and engineering experience to obtain a Data Scientist position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~1 year being on the Trait Biology and Analytics team in the Data Science and Analytics organization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Working well in teams is expected and critical to success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Your title isn’t all you’ll do and that’s great for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4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BE00-D679-0E41-375A-BEC5AF80B751}"/>
              </a:ext>
            </a:extLst>
          </p:cNvPr>
          <p:cNvSpPr txBox="1"/>
          <p:nvPr/>
        </p:nvSpPr>
        <p:spPr>
          <a:xfrm>
            <a:off x="717176" y="663388"/>
            <a:ext cx="7796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Recommendations for during graduate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E3E1-17A2-15A8-53E9-14781710D510}"/>
              </a:ext>
            </a:extLst>
          </p:cNvPr>
          <p:cNvSpPr txBox="1"/>
          <p:nvPr/>
        </p:nvSpPr>
        <p:spPr>
          <a:xfrm>
            <a:off x="717176" y="1470779"/>
            <a:ext cx="9980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0FAA-FB2B-0B44-DBEB-510902F0C639}"/>
              </a:ext>
            </a:extLst>
          </p:cNvPr>
          <p:cNvSpPr txBox="1"/>
          <p:nvPr/>
        </p:nvSpPr>
        <p:spPr>
          <a:xfrm>
            <a:off x="717175" y="1470779"/>
            <a:ext cx="109712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Make a GitHub account and learn to use it!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Explore opportunities that allow you to develop yourself while also providing a unique benefit to your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Make sure to discuss these and any other career interests with PI early and often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Present at every meeting you can (poster or talk)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Apply to training opportunities outside your comfort zone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lvl="2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BE00-D679-0E41-375A-BEC5AF80B751}"/>
              </a:ext>
            </a:extLst>
          </p:cNvPr>
          <p:cNvSpPr txBox="1"/>
          <p:nvPr/>
        </p:nvSpPr>
        <p:spPr>
          <a:xfrm>
            <a:off x="717176" y="663388"/>
            <a:ext cx="751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Recommendations for after graduate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E3E1-17A2-15A8-53E9-14781710D510}"/>
              </a:ext>
            </a:extLst>
          </p:cNvPr>
          <p:cNvSpPr txBox="1"/>
          <p:nvPr/>
        </p:nvSpPr>
        <p:spPr>
          <a:xfrm>
            <a:off x="717176" y="1470779"/>
            <a:ext cx="9980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0FAA-FB2B-0B44-DBEB-510902F0C639}"/>
              </a:ext>
            </a:extLst>
          </p:cNvPr>
          <p:cNvSpPr txBox="1"/>
          <p:nvPr/>
        </p:nvSpPr>
        <p:spPr>
          <a:xfrm>
            <a:off x="717176" y="1470779"/>
            <a:ext cx="99801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Stay connected with people from your cohort (LinkedIn)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Explore postdocs that expand your toolkit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Apply to everything that sounds interesting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lvl="2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9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3E6E382-D85B-36E4-1798-61767A6F06CC}"/>
              </a:ext>
            </a:extLst>
          </p:cNvPr>
          <p:cNvGrpSpPr/>
          <p:nvPr/>
        </p:nvGrpSpPr>
        <p:grpSpPr>
          <a:xfrm>
            <a:off x="1904349" y="1445515"/>
            <a:ext cx="8383302" cy="3966970"/>
            <a:chOff x="2239617" y="1371865"/>
            <a:chExt cx="8383302" cy="39669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A96AC6-65AD-04C1-4499-7AB1D8849BAC}"/>
                </a:ext>
              </a:extLst>
            </p:cNvPr>
            <p:cNvSpPr/>
            <p:nvPr/>
          </p:nvSpPr>
          <p:spPr>
            <a:xfrm>
              <a:off x="2239617" y="1373389"/>
              <a:ext cx="1537252" cy="78187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1D2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149952-2141-4BA7-CF4E-B0C00E4DD798}"/>
                </a:ext>
              </a:extLst>
            </p:cNvPr>
            <p:cNvSpPr/>
            <p:nvPr/>
          </p:nvSpPr>
          <p:spPr>
            <a:xfrm>
              <a:off x="2239617" y="2162655"/>
              <a:ext cx="1537252" cy="78187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1D2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D46847-1CBC-4EBB-B04B-EBC838055D0A}"/>
                </a:ext>
              </a:extLst>
            </p:cNvPr>
            <p:cNvSpPr/>
            <p:nvPr/>
          </p:nvSpPr>
          <p:spPr>
            <a:xfrm>
              <a:off x="2239617" y="2965173"/>
              <a:ext cx="1537252" cy="78187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1D2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2BAE4E-6EF5-2708-0DB6-FB97F00420A2}"/>
                </a:ext>
              </a:extLst>
            </p:cNvPr>
            <p:cNvSpPr/>
            <p:nvPr/>
          </p:nvSpPr>
          <p:spPr>
            <a:xfrm>
              <a:off x="3776869" y="1371865"/>
              <a:ext cx="6846050" cy="7966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GitHub, Python, Linux/Bash, macOS, Docker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C50B9F-DDCD-4A4D-2283-E615731D496D}"/>
                </a:ext>
              </a:extLst>
            </p:cNvPr>
            <p:cNvSpPr/>
            <p:nvPr/>
          </p:nvSpPr>
          <p:spPr>
            <a:xfrm>
              <a:off x="3776869" y="2162655"/>
              <a:ext cx="6846050" cy="82902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Nextflow, R, </a:t>
              </a:r>
              <a:r>
                <a:rPr lang="en-US" sz="2800" dirty="0" err="1"/>
                <a:t>samtools</a:t>
              </a:r>
              <a:r>
                <a:rPr lang="en-US" sz="2800" dirty="0"/>
                <a:t>, </a:t>
              </a:r>
              <a:r>
                <a:rPr lang="en-US" sz="2800" dirty="0" err="1"/>
                <a:t>vcftools</a:t>
              </a:r>
              <a:r>
                <a:rPr lang="en-US" sz="2800" dirty="0"/>
                <a:t>, MySQL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F5F004-BC3E-40D4-F08C-3679CC098E20}"/>
                </a:ext>
              </a:extLst>
            </p:cNvPr>
            <p:cNvSpPr/>
            <p:nvPr/>
          </p:nvSpPr>
          <p:spPr>
            <a:xfrm>
              <a:off x="3776869" y="2991677"/>
              <a:ext cx="6846050" cy="78187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AWS, GCP, WDL, </a:t>
              </a:r>
              <a:r>
                <a:rPr lang="en-US" sz="2800" dirty="0" err="1"/>
                <a:t>Nim</a:t>
              </a:r>
              <a:r>
                <a:rPr lang="en-US" sz="2800" dirty="0"/>
                <a:t>, Rust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7226DA-5148-FAD3-B7F3-C230179DB8E1}"/>
                </a:ext>
              </a:extLst>
            </p:cNvPr>
            <p:cNvSpPr/>
            <p:nvPr/>
          </p:nvSpPr>
          <p:spPr>
            <a:xfrm>
              <a:off x="2239617" y="3754439"/>
              <a:ext cx="1537252" cy="78187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1D2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DFA733-3809-2637-B0E9-91D485DF8599}"/>
                </a:ext>
              </a:extLst>
            </p:cNvPr>
            <p:cNvSpPr/>
            <p:nvPr/>
          </p:nvSpPr>
          <p:spPr>
            <a:xfrm>
              <a:off x="2239617" y="4556957"/>
              <a:ext cx="1537252" cy="78187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1D2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F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29C8F7-8DB2-108F-6BAC-0EDC695361B0}"/>
                </a:ext>
              </a:extLst>
            </p:cNvPr>
            <p:cNvSpPr/>
            <p:nvPr/>
          </p:nvSpPr>
          <p:spPr>
            <a:xfrm>
              <a:off x="3776869" y="4556957"/>
              <a:ext cx="6846050" cy="76123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Windows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4500CD-A0F5-B79C-9C30-57F675F3E27A}"/>
                </a:ext>
              </a:extLst>
            </p:cNvPr>
            <p:cNvSpPr/>
            <p:nvPr/>
          </p:nvSpPr>
          <p:spPr>
            <a:xfrm>
              <a:off x="3776869" y="3754439"/>
              <a:ext cx="6846050" cy="78187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Shiny, </a:t>
              </a:r>
              <a:r>
                <a:rPr lang="en-US" sz="2800" dirty="0" err="1"/>
                <a:t>Snakemake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614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2A9CC2-6F1A-8591-3DF9-C564EAAEB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98" y="2257629"/>
            <a:ext cx="2496378" cy="2496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70FB7-41AC-96B5-F6FB-51D0A9ABD7C8}"/>
              </a:ext>
            </a:extLst>
          </p:cNvPr>
          <p:cNvSpPr txBox="1"/>
          <p:nvPr/>
        </p:nvSpPr>
        <p:spPr>
          <a:xfrm>
            <a:off x="1239494" y="4828148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Google Scholar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0FBEC-63A7-B171-304D-5F8A0D98AF24}"/>
              </a:ext>
            </a:extLst>
          </p:cNvPr>
          <p:cNvSpPr txBox="1"/>
          <p:nvPr/>
        </p:nvSpPr>
        <p:spPr>
          <a:xfrm>
            <a:off x="8397599" y="4828148"/>
            <a:ext cx="2554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GitHub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EF90B5-4FB0-925A-E1A4-5FB07821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99" y="2199100"/>
            <a:ext cx="2554907" cy="2554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97A78-AB5E-244C-DA1B-BEAA9C4C780B}"/>
              </a:ext>
            </a:extLst>
          </p:cNvPr>
          <p:cNvSpPr txBox="1"/>
          <p:nvPr/>
        </p:nvSpPr>
        <p:spPr>
          <a:xfrm>
            <a:off x="717176" y="663388"/>
            <a:ext cx="5812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Thanks and feel free to reach out!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00C9C7-CA40-D374-4B27-0C29F7395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484" y="2207315"/>
            <a:ext cx="2554907" cy="2546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78E29B-B599-5E3F-D328-B319ED4BFD62}"/>
              </a:ext>
            </a:extLst>
          </p:cNvPr>
          <p:cNvSpPr txBox="1"/>
          <p:nvPr/>
        </p:nvSpPr>
        <p:spPr>
          <a:xfrm>
            <a:off x="5355384" y="4828148"/>
            <a:ext cx="123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331885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7CE9C-A8EB-E8A5-47FC-EB13B1E456E7}"/>
              </a:ext>
            </a:extLst>
          </p:cNvPr>
          <p:cNvSpPr txBox="1"/>
          <p:nvPr/>
        </p:nvSpPr>
        <p:spPr>
          <a:xfrm>
            <a:off x="717176" y="663388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Journey to MU</a:t>
            </a:r>
          </a:p>
        </p:txBody>
      </p:sp>
      <p:pic>
        <p:nvPicPr>
          <p:cNvPr id="1026" name="Picture 2" descr="Hermann | TravelAwaits">
            <a:extLst>
              <a:ext uri="{FF2B5EF4-FFF2-40B4-BE49-F238E27FC236}">
                <a16:creationId xmlns:a16="http://schemas.microsoft.com/office/drawing/2014/main" id="{0CE8B4F2-B434-31BC-0B75-55206B15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80" y="1938557"/>
            <a:ext cx="2980886" cy="29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7C6B1-6AFE-F770-94FC-10D008A59248}"/>
              </a:ext>
            </a:extLst>
          </p:cNvPr>
          <p:cNvSpPr txBox="1"/>
          <p:nvPr/>
        </p:nvSpPr>
        <p:spPr>
          <a:xfrm>
            <a:off x="3268605" y="5049078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Hermann, MO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D3476E-37E2-0A5A-CB4C-5E7F4C6A7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764" y="1915449"/>
            <a:ext cx="2980886" cy="3003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F5DDE-0D79-FAB1-8914-FC7104BAE21D}"/>
              </a:ext>
            </a:extLst>
          </p:cNvPr>
          <p:cNvSpPr txBox="1"/>
          <p:nvPr/>
        </p:nvSpPr>
        <p:spPr>
          <a:xfrm>
            <a:off x="6333118" y="5037524"/>
            <a:ext cx="238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Science and Computers</a:t>
            </a:r>
          </a:p>
        </p:txBody>
      </p:sp>
    </p:spTree>
    <p:extLst>
      <p:ext uri="{BB962C8B-B14F-4D97-AF65-F5344CB8AC3E}">
        <p14:creationId xmlns:p14="http://schemas.microsoft.com/office/powerpoint/2010/main" val="7616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7CE9C-A8EB-E8A5-47FC-EB13B1E456E7}"/>
              </a:ext>
            </a:extLst>
          </p:cNvPr>
          <p:cNvSpPr txBox="1"/>
          <p:nvPr/>
        </p:nvSpPr>
        <p:spPr>
          <a:xfrm>
            <a:off x="717176" y="663388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Undergrad at MU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6DD48-8255-14A5-A9E6-AEA125FDC386}"/>
              </a:ext>
            </a:extLst>
          </p:cNvPr>
          <p:cNvSpPr txBox="1"/>
          <p:nvPr/>
        </p:nvSpPr>
        <p:spPr>
          <a:xfrm>
            <a:off x="1158893" y="1659737"/>
            <a:ext cx="99801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Chose biochemistry to major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Had a hard time deciding if I should double-major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Did CS and IT minors (learned C, Java, HTML/CSS/JS)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Got involved in clubs (ACM and game making, Biochemistry Club,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Random opportunity to build a “production” application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0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7CE9C-A8EB-E8A5-47FC-EB13B1E456E7}"/>
              </a:ext>
            </a:extLst>
          </p:cNvPr>
          <p:cNvSpPr txBox="1"/>
          <p:nvPr/>
        </p:nvSpPr>
        <p:spPr>
          <a:xfrm>
            <a:off x="717176" y="663388"/>
            <a:ext cx="3513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Changing Directions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6DD48-8255-14A5-A9E6-AEA125FDC386}"/>
              </a:ext>
            </a:extLst>
          </p:cNvPr>
          <p:cNvSpPr txBox="1"/>
          <p:nvPr/>
        </p:nvSpPr>
        <p:spPr>
          <a:xfrm>
            <a:off x="1158893" y="1659737"/>
            <a:ext cx="9980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Revelation after taking MCAT and doing secondary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Got involved in undergraduate research with Dr. Lesa Beamer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Investigating strained loop conformations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 wet-lab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4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7CE9C-A8EB-E8A5-47FC-EB13B1E456E7}"/>
              </a:ext>
            </a:extLst>
          </p:cNvPr>
          <p:cNvSpPr txBox="1"/>
          <p:nvPr/>
        </p:nvSpPr>
        <p:spPr>
          <a:xfrm>
            <a:off x="717176" y="663388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Undergrad at MU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6DD48-8255-14A5-A9E6-AEA125FDC386}"/>
              </a:ext>
            </a:extLst>
          </p:cNvPr>
          <p:cNvSpPr txBox="1"/>
          <p:nvPr/>
        </p:nvSpPr>
        <p:spPr>
          <a:xfrm>
            <a:off x="370338" y="1815124"/>
            <a:ext cx="99801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1. The amount we don’t know is extraordinary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2. Computational Biology is going to be immensely impactful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3. I wanted to go to grad school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0F044A4-6C3F-F61B-9C1C-EDCC6192D7F8}"/>
              </a:ext>
            </a:extLst>
          </p:cNvPr>
          <p:cNvSpPr/>
          <p:nvPr/>
        </p:nvSpPr>
        <p:spPr>
          <a:xfrm rot="2942376" flipH="1">
            <a:off x="10065426" y="4324828"/>
            <a:ext cx="71735" cy="116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64337C-3A9D-1489-38A8-1234C2B87949}"/>
              </a:ext>
            </a:extLst>
          </p:cNvPr>
          <p:cNvGrpSpPr/>
          <p:nvPr/>
        </p:nvGrpSpPr>
        <p:grpSpPr>
          <a:xfrm>
            <a:off x="7527715" y="3917923"/>
            <a:ext cx="2822785" cy="2700056"/>
            <a:chOff x="2916194" y="4164227"/>
            <a:chExt cx="2506175" cy="2397211"/>
          </a:xfrm>
        </p:grpSpPr>
        <p:sp>
          <p:nvSpPr>
            <p:cNvPr id="16" name="Donut 15">
              <a:extLst>
                <a:ext uri="{FF2B5EF4-FFF2-40B4-BE49-F238E27FC236}">
                  <a16:creationId xmlns:a16="http://schemas.microsoft.com/office/drawing/2014/main" id="{2330BE8F-C36C-BB6D-ECF0-9100ED3F7A4E}"/>
                </a:ext>
              </a:extLst>
            </p:cNvPr>
            <p:cNvSpPr/>
            <p:nvPr/>
          </p:nvSpPr>
          <p:spPr>
            <a:xfrm>
              <a:off x="2916194" y="4164227"/>
              <a:ext cx="2506175" cy="2397211"/>
            </a:xfrm>
            <a:prstGeom prst="donut">
              <a:avLst>
                <a:gd name="adj" fmla="val 1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Donut 16">
              <a:extLst>
                <a:ext uri="{FF2B5EF4-FFF2-40B4-BE49-F238E27FC236}">
                  <a16:creationId xmlns:a16="http://schemas.microsoft.com/office/drawing/2014/main" id="{6CB9D955-A35F-7DDF-92D1-6EA073093357}"/>
                </a:ext>
              </a:extLst>
            </p:cNvPr>
            <p:cNvSpPr/>
            <p:nvPr/>
          </p:nvSpPr>
          <p:spPr>
            <a:xfrm>
              <a:off x="3971164" y="5182226"/>
              <a:ext cx="386121" cy="369333"/>
            </a:xfrm>
            <a:prstGeom prst="donut">
              <a:avLst>
                <a:gd name="adj" fmla="val 51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B694FD-3D48-DE68-7F90-63EC2EEDA6E7}"/>
                </a:ext>
              </a:extLst>
            </p:cNvPr>
            <p:cNvSpPr txBox="1"/>
            <p:nvPr/>
          </p:nvSpPr>
          <p:spPr>
            <a:xfrm>
              <a:off x="3989142" y="5199972"/>
              <a:ext cx="448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01B80B-3B63-1AF1-A1D1-2CDE9F8A0E60}"/>
                </a:ext>
              </a:extLst>
            </p:cNvPr>
            <p:cNvSpPr txBox="1"/>
            <p:nvPr/>
          </p:nvSpPr>
          <p:spPr>
            <a:xfrm>
              <a:off x="3609885" y="4377435"/>
              <a:ext cx="1108678" cy="573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Scientific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community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AC6C9F-932B-D8B7-AC7A-D611B3EBDC59}"/>
              </a:ext>
            </a:extLst>
          </p:cNvPr>
          <p:cNvSpPr txBox="1"/>
          <p:nvPr/>
        </p:nvSpPr>
        <p:spPr>
          <a:xfrm>
            <a:off x="10101293" y="407904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PhD</a:t>
            </a:r>
          </a:p>
        </p:txBody>
      </p:sp>
    </p:spTree>
    <p:extLst>
      <p:ext uri="{BB962C8B-B14F-4D97-AF65-F5344CB8AC3E}">
        <p14:creationId xmlns:p14="http://schemas.microsoft.com/office/powerpoint/2010/main" val="158442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7CE9C-A8EB-E8A5-47FC-EB13B1E456E7}"/>
              </a:ext>
            </a:extLst>
          </p:cNvPr>
          <p:cNvSpPr txBox="1"/>
          <p:nvPr/>
        </p:nvSpPr>
        <p:spPr>
          <a:xfrm>
            <a:off x="717176" y="663388"/>
            <a:ext cx="406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Graduate School at MU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C250B-F6FF-2CCA-C3D9-830E78254D05}"/>
              </a:ext>
            </a:extLst>
          </p:cNvPr>
          <p:cNvSpPr txBox="1"/>
          <p:nvPr/>
        </p:nvSpPr>
        <p:spPr>
          <a:xfrm>
            <a:off x="717176" y="1470779"/>
            <a:ext cx="9980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Entered early into graduate school so I did 4 rotations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Dr. Lesa Beamer – Structural Biology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Dr. Xiao Heng – Structural Biology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Dr. Scott Peck – Plant Proteomics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Dr. Dong Xu – Computational Biology</a:t>
            </a:r>
          </a:p>
          <a:p>
            <a:pPr marL="1428750" lvl="2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48523-6F4E-5671-520F-8DC88C3B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7" y="2191633"/>
            <a:ext cx="4481581" cy="35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7CE9C-A8EB-E8A5-47FC-EB13B1E456E7}"/>
              </a:ext>
            </a:extLst>
          </p:cNvPr>
          <p:cNvSpPr txBox="1"/>
          <p:nvPr/>
        </p:nvSpPr>
        <p:spPr>
          <a:xfrm>
            <a:off x="717176" y="663388"/>
            <a:ext cx="406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Graduate School at MU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C250B-F6FF-2CCA-C3D9-830E78254D05}"/>
              </a:ext>
            </a:extLst>
          </p:cNvPr>
          <p:cNvSpPr txBox="1"/>
          <p:nvPr/>
        </p:nvSpPr>
        <p:spPr>
          <a:xfrm>
            <a:off x="717176" y="1470779"/>
            <a:ext cx="9980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Really dug into my research and R, Python, and statistics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 wanted to write my own analyses, make my own plots, and I wanted to automate the boring stuff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 wanted flexibility in career opportunities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CDD25-6C71-9F59-98D5-2CF2FDE2336C}"/>
              </a:ext>
            </a:extLst>
          </p:cNvPr>
          <p:cNvSpPr txBox="1"/>
          <p:nvPr/>
        </p:nvSpPr>
        <p:spPr>
          <a:xfrm>
            <a:off x="10697338" y="4384734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rosalind.info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A41B8-5913-4A1C-3E1F-F751935F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57" y="4754066"/>
            <a:ext cx="1554243" cy="2058631"/>
          </a:xfrm>
          <a:prstGeom prst="rect">
            <a:avLst/>
          </a:prstGeom>
        </p:spPr>
      </p:pic>
      <p:pic>
        <p:nvPicPr>
          <p:cNvPr id="3076" name="Picture 4" descr="Lesa Beamer and Kyle Stiers">
            <a:extLst>
              <a:ext uri="{FF2B5EF4-FFF2-40B4-BE49-F238E27FC236}">
                <a16:creationId xmlns:a16="http://schemas.microsoft.com/office/drawing/2014/main" id="{3C3D036D-DACB-5E25-86CA-BFDB0D0E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6" y="4744153"/>
            <a:ext cx="3123640" cy="20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9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127F33-E986-A539-4C58-560AEB191459}"/>
              </a:ext>
            </a:extLst>
          </p:cNvPr>
          <p:cNvSpPr txBox="1"/>
          <p:nvPr/>
        </p:nvSpPr>
        <p:spPr>
          <a:xfrm>
            <a:off x="1491876" y="2844225"/>
            <a:ext cx="9024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4DCCA3"/>
                </a:solidFill>
              </a:rPr>
              <a:t>(Un)sanctioned Programming Projects in Grad School</a:t>
            </a:r>
          </a:p>
        </p:txBody>
      </p:sp>
    </p:spTree>
    <p:extLst>
      <p:ext uri="{BB962C8B-B14F-4D97-AF65-F5344CB8AC3E}">
        <p14:creationId xmlns:p14="http://schemas.microsoft.com/office/powerpoint/2010/main" val="177304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A299B0-5610-0EB5-9E67-3DAD4F193DF0}"/>
              </a:ext>
            </a:extLst>
          </p:cNvPr>
          <p:cNvSpPr txBox="1"/>
          <p:nvPr/>
        </p:nvSpPr>
        <p:spPr>
          <a:xfrm>
            <a:off x="717176" y="663388"/>
            <a:ext cx="544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DCCA3"/>
                </a:solidFill>
              </a:rPr>
              <a:t>Thermal Shift Analysis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A9BB6-41D4-1B93-C035-63D5C787A414}"/>
              </a:ext>
            </a:extLst>
          </p:cNvPr>
          <p:cNvSpPr txBox="1"/>
          <p:nvPr/>
        </p:nvSpPr>
        <p:spPr>
          <a:xfrm>
            <a:off x="717176" y="1615386"/>
            <a:ext cx="5305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Expensive, bad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Knew I would be doing this assay </a:t>
            </a:r>
            <a:r>
              <a:rPr lang="en-US" sz="2000" b="1" dirty="0">
                <a:solidFill>
                  <a:schemeClr val="bg1"/>
                </a:solidFill>
              </a:rPr>
              <a:t>a lot </a:t>
            </a:r>
            <a:r>
              <a:rPr lang="en-US" sz="2000" dirty="0">
                <a:solidFill>
                  <a:schemeClr val="bg1"/>
                </a:solidFill>
              </a:rPr>
              <a:t>and probably not only for 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Chance to ‘automate the boring stuff’ and develop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Publish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92A20-F3E7-304C-766D-B2BE28587EFC}"/>
              </a:ext>
            </a:extLst>
          </p:cNvPr>
          <p:cNvSpPr txBox="1"/>
          <p:nvPr/>
        </p:nvSpPr>
        <p:spPr>
          <a:xfrm>
            <a:off x="920641" y="5121930"/>
            <a:ext cx="440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kylestiers.shinyapps.io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TSA_Analysis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439BD4B-2E9B-8B24-D3A4-783ECA79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085" y="971034"/>
            <a:ext cx="5214739" cy="50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C1E2DCEABBD408F408CBB1FF728CF" ma:contentTypeVersion="16" ma:contentTypeDescription="Create a new document." ma:contentTypeScope="" ma:versionID="8c60c0272953f004661dc1e7b4fff2ea">
  <xsd:schema xmlns:xsd="http://www.w3.org/2001/XMLSchema" xmlns:xs="http://www.w3.org/2001/XMLSchema" xmlns:p="http://schemas.microsoft.com/office/2006/metadata/properties" xmlns:ns2="85205459-23ba-4e06-a6cd-17843724b7a7" xmlns:ns3="b10455b2-d24d-49c4-b6f0-9d2f882d261f" targetNamespace="http://schemas.microsoft.com/office/2006/metadata/properties" ma:root="true" ma:fieldsID="56d010edee8438c732341e5c020d7d69" ns2:_="" ns3:_="">
    <xsd:import namespace="85205459-23ba-4e06-a6cd-17843724b7a7"/>
    <xsd:import namespace="b10455b2-d24d-49c4-b6f0-9d2f882d26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05459-23ba-4e06-a6cd-17843724b7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247d5f-2cd9-4653-a64c-51cf4c91c4cb}" ma:internalName="TaxCatchAll" ma:showField="CatchAllData" ma:web="85205459-23ba-4e06-a6cd-17843724b7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455b2-d24d-49c4-b6f0-9d2f882d26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455b2-d24d-49c4-b6f0-9d2f882d261f">
      <Terms xmlns="http://schemas.microsoft.com/office/infopath/2007/PartnerControls"/>
    </lcf76f155ced4ddcb4097134ff3c332f>
    <TaxCatchAll xmlns="85205459-23ba-4e06-a6cd-17843724b7a7" xsi:nil="true"/>
  </documentManagement>
</p:properties>
</file>

<file path=customXml/itemProps1.xml><?xml version="1.0" encoding="utf-8"?>
<ds:datastoreItem xmlns:ds="http://schemas.openxmlformats.org/officeDocument/2006/customXml" ds:itemID="{6EF7296C-DF9A-47A4-9B78-343C5DF1C8E3}"/>
</file>

<file path=customXml/itemProps2.xml><?xml version="1.0" encoding="utf-8"?>
<ds:datastoreItem xmlns:ds="http://schemas.openxmlformats.org/officeDocument/2006/customXml" ds:itemID="{1F37CA86-E582-40E3-A942-769367FD9DEE}"/>
</file>

<file path=customXml/itemProps3.xml><?xml version="1.0" encoding="utf-8"?>
<ds:datastoreItem xmlns:ds="http://schemas.openxmlformats.org/officeDocument/2006/customXml" ds:itemID="{F8B3037F-0B99-4482-BEDE-A8866B3B6598}"/>
</file>

<file path=docProps/app.xml><?xml version="1.0" encoding="utf-8"?>
<Properties xmlns="http://schemas.openxmlformats.org/officeDocument/2006/extended-properties" xmlns:vt="http://schemas.openxmlformats.org/officeDocument/2006/docPropsVTypes">
  <TotalTime>10281</TotalTime>
  <Words>757</Words>
  <Application>Microsoft Macintosh PowerPoint</Application>
  <PresentationFormat>Widescreen</PresentationFormat>
  <Paragraphs>148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 2013 - 2022</vt:lpstr>
      <vt:lpstr>Benchside to Bioinformatics: A Bayer Perspective            Kyle Stiers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Benchside to Bioinformatics: A Bayer Perspective  Kyle Stiers</dc:title>
  <dc:creator>Kyle Stiers</dc:creator>
  <cp:lastModifiedBy>Kyle Stiers</cp:lastModifiedBy>
  <cp:revision>124</cp:revision>
  <dcterms:created xsi:type="dcterms:W3CDTF">2023-02-09T19:40:55Z</dcterms:created>
  <dcterms:modified xsi:type="dcterms:W3CDTF">2023-02-21T19:03:31Z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 2013 - 2022:8</vt:lpwstr>
  </property>
  <property fmtid="{D5CDD505-2E9C-101B-9397-08002B2CF9AE}" pid="3" name="ClassificationContentMarkingFooterText">
    <vt:lpwstr>RESTRICTED</vt:lpwstr>
  </property>
  <property fmtid="{D5CDD505-2E9C-101B-9397-08002B2CF9AE}" pid="4" name="MSIP_Label_7f850223-87a8-40c3-9eb2-432606efca2a_Enabled">
    <vt:lpwstr>true</vt:lpwstr>
  </property>
  <property fmtid="{D5CDD505-2E9C-101B-9397-08002B2CF9AE}" pid="5" name="MSIP_Label_7f850223-87a8-40c3-9eb2-432606efca2a_SetDate">
    <vt:lpwstr>2023-02-21T17:41:30Z</vt:lpwstr>
  </property>
  <property fmtid="{D5CDD505-2E9C-101B-9397-08002B2CF9AE}" pid="6" name="MSIP_Label_7f850223-87a8-40c3-9eb2-432606efca2a_Method">
    <vt:lpwstr>Privileged</vt:lpwstr>
  </property>
  <property fmtid="{D5CDD505-2E9C-101B-9397-08002B2CF9AE}" pid="7" name="MSIP_Label_7f850223-87a8-40c3-9eb2-432606efca2a_Name">
    <vt:lpwstr>7f850223-87a8-40c3-9eb2-432606efca2a</vt:lpwstr>
  </property>
  <property fmtid="{D5CDD505-2E9C-101B-9397-08002B2CF9AE}" pid="8" name="MSIP_Label_7f850223-87a8-40c3-9eb2-432606efca2a_SiteId">
    <vt:lpwstr>fcb2b37b-5da0-466b-9b83-0014b67a7c78</vt:lpwstr>
  </property>
  <property fmtid="{D5CDD505-2E9C-101B-9397-08002B2CF9AE}" pid="9" name="MSIP_Label_7f850223-87a8-40c3-9eb2-432606efca2a_ActionId">
    <vt:lpwstr>5d26dbf2-dba2-4aca-802b-b6fed8f65caa</vt:lpwstr>
  </property>
  <property fmtid="{D5CDD505-2E9C-101B-9397-08002B2CF9AE}" pid="10" name="MSIP_Label_7f850223-87a8-40c3-9eb2-432606efca2a_ContentBits">
    <vt:lpwstr>0</vt:lpwstr>
  </property>
  <property fmtid="{D5CDD505-2E9C-101B-9397-08002B2CF9AE}" pid="11" name="ContentTypeId">
    <vt:lpwstr>0x010100F32C1E2DCEABBD408F408CBB1FF728CF</vt:lpwstr>
  </property>
</Properties>
</file>